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60" r:id="rId3"/>
    <p:sldId id="263" r:id="rId4"/>
    <p:sldId id="266" r:id="rId5"/>
    <p:sldId id="273" r:id="rId6"/>
    <p:sldId id="274" r:id="rId7"/>
    <p:sldId id="275" r:id="rId8"/>
    <p:sldId id="276" r:id="rId9"/>
    <p:sldId id="277" r:id="rId10"/>
    <p:sldId id="278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3EC"/>
    <a:srgbClr val="CFE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2"/>
    <p:restoredTop sz="96384"/>
  </p:normalViewPr>
  <p:slideViewPr>
    <p:cSldViewPr snapToGrid="0" snapToObjects="1">
      <p:cViewPr varScale="1">
        <p:scale>
          <a:sx n="135" d="100"/>
          <a:sy n="135" d="100"/>
        </p:scale>
        <p:origin x="1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17/12/2020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SuQyW5DTnkVaZEjGYCkfOxvzCqGEFzWBy4e9Uedd9k/preview?imm_mid=0f9b7e&amp;cmp=em-data-na-na-newsltr_20171213#slide=id.g168a3288f7_0_58" TargetMode="External"/><Relationship Id="rId2" Type="http://schemas.openxmlformats.org/officeDocument/2006/relationships/hyperlink" Target="https://vas3k.com/blog/machine_lear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Machine Learning - Simple Models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C6E5-794C-3D42-A089-99BF0A5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ML Output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5A7F8-1526-8544-BAFC-83B44CE4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976" y="2011363"/>
            <a:ext cx="8483012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2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012256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Machine Learning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Simple models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Regression &amp; Decision Trees?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</a:t>
            </a:r>
          </a:p>
          <a:p>
            <a:endParaRPr lang="en-GB" dirty="0"/>
          </a:p>
          <a:p>
            <a:r>
              <a:rPr lang="en-GB" dirty="0"/>
              <a:t>Different Types of ML</a:t>
            </a:r>
          </a:p>
          <a:p>
            <a:endParaRPr lang="en-GB" dirty="0"/>
          </a:p>
          <a:p>
            <a:r>
              <a:rPr lang="en-GB" dirty="0"/>
              <a:t>Practical: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Linear Regression</a:t>
            </a:r>
          </a:p>
          <a:p>
            <a:endParaRPr lang="en-GB" dirty="0"/>
          </a:p>
          <a:p>
            <a:r>
              <a:rPr lang="en-GB" dirty="0"/>
              <a:t>Prep for next session: 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latter stages of our </a:t>
            </a:r>
            <a:r>
              <a:rPr lang="en-GB"/>
              <a:t>DS Journey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B40D-9384-6042-A3E1-6A48FD3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ML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282D-3CB0-2A43-8B83-973CFBED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/>
              <a:t>“Systems that can learn from data/experience to find patterns”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i.e. Teaching a computer to recognise patterns by example rather than giving it specific hard rules</a:t>
            </a:r>
          </a:p>
          <a:p>
            <a:endParaRPr lang="en-GB" sz="2400" dirty="0"/>
          </a:p>
          <a:p>
            <a:r>
              <a:rPr lang="en-GB" sz="2400" dirty="0"/>
              <a:t>Recommended Reading</a:t>
            </a:r>
          </a:p>
          <a:p>
            <a:pPr lvl="1"/>
            <a:r>
              <a:rPr lang="en-GB" sz="2000" dirty="0"/>
              <a:t>Machine Learning </a:t>
            </a:r>
            <a:r>
              <a:rPr lang="en-GB" sz="2000" dirty="0">
                <a:hlinkClick r:id="rId2"/>
              </a:rPr>
              <a:t>in simple language</a:t>
            </a:r>
            <a:endParaRPr lang="en-GB" sz="2000" dirty="0"/>
          </a:p>
          <a:p>
            <a:pPr lvl="1"/>
            <a:r>
              <a:rPr lang="en-GB" sz="2000" dirty="0"/>
              <a:t>A Google Data Scientist’s </a:t>
            </a:r>
            <a:r>
              <a:rPr lang="en-GB" sz="2000" dirty="0">
                <a:hlinkClick r:id="rId3"/>
              </a:rPr>
              <a:t>accessible descriptions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261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DF2-FC1C-1B4C-A136-2C114495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F810-40FC-FB4D-93BE-9A9D26445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Take some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Learn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Classify previously unseen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51DC9-0114-FF4A-8A83-6191AC2D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66" y="3854649"/>
            <a:ext cx="7042068" cy="28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974-6F2E-264B-9B18-1AF787A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35D4-7F62-A149-9484-4B55E46A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the ML program is provided with training data that is labelled</a:t>
            </a:r>
          </a:p>
          <a:p>
            <a:r>
              <a:rPr lang="en-GB" dirty="0"/>
              <a:t>You tell the system how to categorise the example data</a:t>
            </a:r>
          </a:p>
          <a:p>
            <a:r>
              <a:rPr lang="en-GB" dirty="0"/>
              <a:t>Use labelled examples to predict future unseen inputs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18A572-1BF4-E74B-88B7-B302C61F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77291"/>
              </p:ext>
            </p:extLst>
          </p:nvPr>
        </p:nvGraphicFramePr>
        <p:xfrm>
          <a:off x="1938482" y="43668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45178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64180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680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0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81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0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28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D41F-253B-574F-BE78-E1AE9D26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939B-D5D2-794F-A389-343AA728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7652657" cy="416052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machine must learn from an unlabelled data set</a:t>
            </a:r>
          </a:p>
          <a:p>
            <a:endParaRPr lang="en-GB" sz="2600" dirty="0"/>
          </a:p>
          <a:p>
            <a:r>
              <a:rPr lang="en-GB" sz="2600" dirty="0"/>
              <a:t>e.g. The machine sees there are distinct clusters in data, then categorises the data into given clusters</a:t>
            </a:r>
          </a:p>
          <a:p>
            <a:r>
              <a:rPr lang="en-GB" sz="2600" dirty="0"/>
              <a:t>This is tricky as the number of clusters may not be known in advance</a:t>
            </a:r>
          </a:p>
          <a:p>
            <a:r>
              <a:rPr lang="en-GB" sz="2600" dirty="0"/>
              <a:t>Not all clusters are so distinct. What if there are more than 2 dimensions?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1868-5E85-F445-BD79-CA4CB8B4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89" y="2140527"/>
            <a:ext cx="3523509" cy="32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FA39-5D4C-274E-96A6-1757D8C2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1206B-13EA-6548-8F94-D0ECFD97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1" y="1523683"/>
            <a:ext cx="2743200" cy="2286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738BB-B083-4145-A163-B2778865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4027353"/>
            <a:ext cx="3360316" cy="18817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3D9F9-4EBD-174B-8754-5AC6FD261F63}"/>
              </a:ext>
            </a:extLst>
          </p:cNvPr>
          <p:cNvSpPr txBox="1">
            <a:spLocks/>
          </p:cNvSpPr>
          <p:nvPr/>
        </p:nvSpPr>
        <p:spPr>
          <a:xfrm>
            <a:off x="838200" y="2011680"/>
            <a:ext cx="7652657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from trial-and-error. Lots of it</a:t>
            </a:r>
          </a:p>
          <a:p>
            <a:endParaRPr lang="en-GB" sz="2600" dirty="0"/>
          </a:p>
          <a:p>
            <a:r>
              <a:rPr lang="en-GB" sz="2600" dirty="0"/>
              <a:t>Declare what ‘good’ and ‘bad’ outcomes are and let the program run something millions of times</a:t>
            </a:r>
          </a:p>
          <a:p>
            <a:endParaRPr lang="en-GB" sz="2600" dirty="0"/>
          </a:p>
          <a:p>
            <a:r>
              <a:rPr lang="en-GB" sz="2600" dirty="0"/>
              <a:t>Overtime, the model learns to maximise reward without explicit rules</a:t>
            </a:r>
          </a:p>
        </p:txBody>
      </p:sp>
    </p:spTree>
    <p:extLst>
      <p:ext uri="{BB962C8B-B14F-4D97-AF65-F5344CB8AC3E}">
        <p14:creationId xmlns:p14="http://schemas.microsoft.com/office/powerpoint/2010/main" val="7939316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323</Words>
  <Application>Microsoft Macintosh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BrushVTI</vt:lpstr>
      <vt:lpstr>Data Science 105</vt:lpstr>
      <vt:lpstr>Proposed Plan</vt:lpstr>
      <vt:lpstr>Outline</vt:lpstr>
      <vt:lpstr>The latter stages of our DS Journey</vt:lpstr>
      <vt:lpstr>Not a ML course</vt:lpstr>
      <vt:lpstr>Learning by Example</vt:lpstr>
      <vt:lpstr>Supervised Learning</vt:lpstr>
      <vt:lpstr>Unsupervised Learning </vt:lpstr>
      <vt:lpstr>Reinforcement Learning</vt:lpstr>
      <vt:lpstr>Common ML Output Types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35</cp:revision>
  <dcterms:created xsi:type="dcterms:W3CDTF">2020-11-17T20:46:13Z</dcterms:created>
  <dcterms:modified xsi:type="dcterms:W3CDTF">2020-12-17T14:02:22Z</dcterms:modified>
</cp:coreProperties>
</file>